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4"/>
  </p:notesMasterIdLst>
  <p:handoutMasterIdLst>
    <p:handoutMasterId r:id="rId75"/>
  </p:handoutMasterIdLst>
  <p:sldIdLst>
    <p:sldId id="268" r:id="rId10"/>
    <p:sldId id="459" r:id="rId11"/>
    <p:sldId id="460" r:id="rId12"/>
    <p:sldId id="758" r:id="rId13"/>
    <p:sldId id="751" r:id="rId14"/>
    <p:sldId id="825" r:id="rId15"/>
    <p:sldId id="820" r:id="rId16"/>
    <p:sldId id="821" r:id="rId17"/>
    <p:sldId id="822" r:id="rId18"/>
    <p:sldId id="823" r:id="rId19"/>
    <p:sldId id="824" r:id="rId20"/>
    <p:sldId id="832" r:id="rId21"/>
    <p:sldId id="828" r:id="rId22"/>
    <p:sldId id="826" r:id="rId23"/>
    <p:sldId id="777" r:id="rId24"/>
    <p:sldId id="830" r:id="rId25"/>
    <p:sldId id="833" r:id="rId26"/>
    <p:sldId id="844" r:id="rId27"/>
    <p:sldId id="837" r:id="rId28"/>
    <p:sldId id="843" r:id="rId29"/>
    <p:sldId id="838" r:id="rId30"/>
    <p:sldId id="845" r:id="rId31"/>
    <p:sldId id="846" r:id="rId32"/>
    <p:sldId id="847" r:id="rId33"/>
    <p:sldId id="834" r:id="rId34"/>
    <p:sldId id="835" r:id="rId35"/>
    <p:sldId id="863" r:id="rId36"/>
    <p:sldId id="849" r:id="rId37"/>
    <p:sldId id="804" r:id="rId38"/>
    <p:sldId id="796" r:id="rId39"/>
    <p:sldId id="763" r:id="rId40"/>
    <p:sldId id="805" r:id="rId41"/>
    <p:sldId id="850" r:id="rId42"/>
    <p:sldId id="768" r:id="rId43"/>
    <p:sldId id="864" r:id="rId44"/>
    <p:sldId id="866" r:id="rId45"/>
    <p:sldId id="773" r:id="rId46"/>
    <p:sldId id="744" r:id="rId47"/>
    <p:sldId id="856" r:id="rId48"/>
    <p:sldId id="742" r:id="rId49"/>
    <p:sldId id="743" r:id="rId50"/>
    <p:sldId id="852" r:id="rId51"/>
    <p:sldId id="808" r:id="rId52"/>
    <p:sldId id="807" r:id="rId53"/>
    <p:sldId id="853" r:id="rId54"/>
    <p:sldId id="854" r:id="rId55"/>
    <p:sldId id="818" r:id="rId56"/>
    <p:sldId id="819" r:id="rId57"/>
    <p:sldId id="734" r:id="rId58"/>
    <p:sldId id="814" r:id="rId59"/>
    <p:sldId id="859" r:id="rId60"/>
    <p:sldId id="861" r:id="rId61"/>
    <p:sldId id="855" r:id="rId62"/>
    <p:sldId id="860" r:id="rId63"/>
    <p:sldId id="815" r:id="rId64"/>
    <p:sldId id="816" r:id="rId65"/>
    <p:sldId id="810" r:id="rId66"/>
    <p:sldId id="862" r:id="rId67"/>
    <p:sldId id="685" r:id="rId68"/>
    <p:sldId id="745" r:id="rId69"/>
    <p:sldId id="746" r:id="rId70"/>
    <p:sldId id="747" r:id="rId71"/>
    <p:sldId id="748" r:id="rId72"/>
    <p:sldId id="674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58"/>
            <p14:sldId id="751"/>
            <p14:sldId id="825"/>
            <p14:sldId id="820"/>
            <p14:sldId id="821"/>
            <p14:sldId id="822"/>
            <p14:sldId id="823"/>
            <p14:sldId id="824"/>
            <p14:sldId id="832"/>
            <p14:sldId id="828"/>
            <p14:sldId id="826"/>
            <p14:sldId id="777"/>
            <p14:sldId id="830"/>
            <p14:sldId id="833"/>
            <p14:sldId id="844"/>
            <p14:sldId id="837"/>
            <p14:sldId id="843"/>
            <p14:sldId id="838"/>
            <p14:sldId id="845"/>
            <p14:sldId id="846"/>
            <p14:sldId id="847"/>
            <p14:sldId id="834"/>
            <p14:sldId id="835"/>
            <p14:sldId id="863"/>
            <p14:sldId id="849"/>
            <p14:sldId id="804"/>
            <p14:sldId id="796"/>
            <p14:sldId id="763"/>
            <p14:sldId id="805"/>
            <p14:sldId id="850"/>
            <p14:sldId id="768"/>
            <p14:sldId id="864"/>
            <p14:sldId id="866"/>
            <p14:sldId id="773"/>
            <p14:sldId id="744"/>
            <p14:sldId id="856"/>
            <p14:sldId id="742"/>
            <p14:sldId id="743"/>
            <p14:sldId id="852"/>
            <p14:sldId id="808"/>
            <p14:sldId id="807"/>
            <p14:sldId id="853"/>
            <p14:sldId id="854"/>
            <p14:sldId id="818"/>
            <p14:sldId id="819"/>
            <p14:sldId id="734"/>
            <p14:sldId id="814"/>
            <p14:sldId id="859"/>
            <p14:sldId id="861"/>
            <p14:sldId id="855"/>
            <p14:sldId id="860"/>
            <p14:sldId id="815"/>
            <p14:sldId id="816"/>
            <p14:sldId id="810"/>
            <p14:sldId id="862"/>
            <p14:sldId id="685"/>
            <p14:sldId id="745"/>
            <p14:sldId id="746"/>
            <p14:sldId id="747"/>
            <p14:sldId id="748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8" autoAdjust="0"/>
    <p:restoredTop sz="91573" autoAdjust="0"/>
  </p:normalViewPr>
  <p:slideViewPr>
    <p:cSldViewPr snapToGrid="0">
      <p:cViewPr varScale="1">
        <p:scale>
          <a:sx n="113" d="100"/>
          <a:sy n="113" d="100"/>
        </p:scale>
        <p:origin x="11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9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6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6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3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50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4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86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6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2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0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2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7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1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5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29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dev/library/unittest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history.org/tdih/September/9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Testing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2" y="2002367"/>
            <a:ext cx="3154458" cy="31453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Complete coverage, i.e. test all possible combinations?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Might be possible with a small range but typically not feasible</a:t>
            </a:r>
          </a:p>
          <a:p>
            <a:r>
              <a:rPr lang="en-US" sz="2400" dirty="0">
                <a:latin typeface="Gill Sans MT"/>
                <a:cs typeface="Gill Sans MT"/>
              </a:rPr>
              <a:t>Choose a subset of values to test</a:t>
            </a:r>
          </a:p>
          <a:p>
            <a:r>
              <a:rPr lang="en-US" sz="2400" dirty="0">
                <a:latin typeface="Gill Sans MT"/>
                <a:cs typeface="Gill Sans MT"/>
              </a:rPr>
              <a:t>Test each feature at least once</a:t>
            </a:r>
          </a:p>
          <a:p>
            <a:r>
              <a:rPr lang="en-US" sz="2400" dirty="0">
                <a:latin typeface="Gill Sans MT"/>
                <a:cs typeface="Gill Sans MT"/>
              </a:rPr>
              <a:t>Test expected case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Test “around the edges”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What might we have missed?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Include both positive and negative tests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Gill Sans MT"/>
                <a:cs typeface="Gill Sans MT"/>
              </a:rPr>
              <a:t>Positive: valid input produces valid output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Negative: invalid input is handled gracefully</a:t>
            </a:r>
          </a:p>
          <a:p>
            <a:r>
              <a:rPr lang="en-US" sz="2400" dirty="0">
                <a:latin typeface="Gill Sans MT"/>
                <a:cs typeface="Gill Sans MT"/>
              </a:rPr>
              <a:t>Beware that tests can have bugs too!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Testing </a:t>
            </a:r>
            <a:r>
              <a:rPr lang="en-US" dirty="0">
                <a:latin typeface="Gill Sans MT"/>
                <a:cs typeface="Gill Sans MT"/>
              </a:rPr>
              <a:t>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4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1989667"/>
            <a:ext cx="3098799" cy="2324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cs typeface="Gill Sans MT"/>
              </a:rPr>
              <a:t>Valid &amp; invalid input parameters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Negative numbers, floats, strings, </a:t>
            </a:r>
            <a:r>
              <a:rPr lang="is-IS" sz="2400" dirty="0">
                <a:latin typeface="Gill Sans MT"/>
                <a:cs typeface="Gill Sans MT"/>
              </a:rPr>
              <a:t>…</a:t>
            </a:r>
          </a:p>
          <a:p>
            <a:pPr>
              <a:spcAft>
                <a:spcPts val="0"/>
              </a:spcAft>
            </a:pPr>
            <a:r>
              <a:rPr lang="is-IS" sz="2800" dirty="0">
                <a:latin typeface="Gill Sans MT"/>
                <a:cs typeface="Gill Sans MT"/>
              </a:rPr>
              <a:t>Boundary conditions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E</a:t>
            </a:r>
            <a:r>
              <a:rPr lang="is-IS" sz="2400" dirty="0">
                <a:latin typeface="Gill Sans MT"/>
                <a:cs typeface="Gill Sans MT"/>
              </a:rPr>
              <a:t>.g. </a:t>
            </a:r>
            <a:r>
              <a:rPr lang="en-US" sz="2400" dirty="0">
                <a:latin typeface="Gill Sans MT"/>
                <a:cs typeface="Gill Sans MT"/>
              </a:rPr>
              <a:t>m</a:t>
            </a:r>
            <a:r>
              <a:rPr lang="is-IS" sz="2400" dirty="0">
                <a:latin typeface="Gill Sans MT"/>
                <a:cs typeface="Gill Sans MT"/>
              </a:rPr>
              <a:t>in value, max value</a:t>
            </a:r>
          </a:p>
          <a:p>
            <a:pPr>
              <a:spcAft>
                <a:spcPts val="0"/>
              </a:spcAft>
            </a:pPr>
            <a:r>
              <a:rPr lang="is-IS" sz="2600" dirty="0">
                <a:latin typeface="Gill Sans MT"/>
                <a:cs typeface="Gill Sans MT"/>
              </a:rPr>
              <a:t>Equivalence classes</a:t>
            </a:r>
          </a:p>
          <a:p>
            <a:pPr lvl="1">
              <a:spcAft>
                <a:spcPts val="0"/>
              </a:spcAft>
            </a:pPr>
            <a:r>
              <a:rPr lang="is-IS" sz="2400" dirty="0">
                <a:latin typeface="Gill Sans MT"/>
                <a:cs typeface="Gill Sans MT"/>
              </a:rPr>
              <a:t>There are many integers and floats</a:t>
            </a:r>
          </a:p>
          <a:p>
            <a:pPr lvl="1"/>
            <a:r>
              <a:rPr lang="is-IS" sz="2400" dirty="0">
                <a:latin typeface="Gill Sans MT"/>
                <a:cs typeface="Gill Sans MT"/>
              </a:rPr>
              <a:t>We can’t possible test all of them</a:t>
            </a:r>
          </a:p>
          <a:p>
            <a:r>
              <a:rPr lang="is-IS" sz="2800" dirty="0">
                <a:latin typeface="Gill Sans MT"/>
                <a:cs typeface="Gill Sans MT"/>
              </a:rPr>
              <a:t>Test each possible output case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/>
                <a:cs typeface="Gill Sans MT"/>
              </a:rPr>
              <a:t>Test parameter order invariance</a:t>
            </a:r>
          </a:p>
          <a:p>
            <a:pPr lvl="1"/>
            <a:r>
              <a:rPr lang="en-U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</a:t>
            </a:r>
            <a:r>
              <a:rPr lang="is-I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lassify_triangle(3,4,5) == classify_triangle(5,3,4)</a:t>
            </a:r>
            <a:endParaRPr lang="en-US" sz="19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7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Boundary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134534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26630"/>
              </p:ext>
            </p:extLst>
          </p:nvPr>
        </p:nvGraphicFramePr>
        <p:xfrm>
          <a:off x="2074332" y="2861732"/>
          <a:ext cx="43772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Important test cases occur</a:t>
                      </a:r>
                      <a:r>
                        <a:rPr lang="is-IS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At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before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baseline="0" dirty="0"/>
                        <a:t>–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after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28134" y="4656667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/>
              <a:t>Check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&lt;</a:t>
            </a:r>
            <a:r>
              <a:rPr lang="en-US" sz="2800" dirty="0"/>
              <a:t> vs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&lt;=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&gt;</a:t>
            </a:r>
            <a:r>
              <a:rPr lang="en-US" sz="2800" dirty="0"/>
              <a:t> vs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&gt;=</a:t>
            </a:r>
            <a:r>
              <a:rPr lang="en-US" sz="2800" dirty="0"/>
              <a:t> carefully!</a:t>
            </a:r>
            <a:endParaRPr lang="en-US" sz="2800" dirty="0"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180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can’t test all possible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all float values between 0 and 1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Partition the range of values into equivalence classes, i.e. sets that we expect to behavior similarly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one value from the equivalence class to test all values from the equivalence class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6" y="4250267"/>
            <a:ext cx="3564467" cy="20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23333" y="2624663"/>
            <a:ext cx="4041648" cy="39640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Gill Sans MT"/>
                <a:cs typeface="Gill Sans MT"/>
              </a:rPr>
              <a:t>Equivalence Classes</a:t>
            </a:r>
          </a:p>
          <a:p>
            <a:r>
              <a:rPr lang="en-US" dirty="0">
                <a:latin typeface="Gill Sans MT"/>
                <a:cs typeface="Gill Sans MT"/>
              </a:rPr>
              <a:t>Valid:  </a:t>
            </a:r>
            <a:r>
              <a:rPr lang="en-US" dirty="0">
                <a:latin typeface="Courier New"/>
                <a:cs typeface="Courier New"/>
              </a:rPr>
              <a:t>a &lt;= x &lt;=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 &lt; a</a:t>
            </a:r>
            <a:r>
              <a:rPr lang="en-US" dirty="0">
                <a:latin typeface="Gill Sans MT"/>
                <a:cs typeface="Gill Sans MT"/>
              </a:rPr>
              <a:t>;  </a:t>
            </a:r>
            <a:r>
              <a:rPr lang="en-US" dirty="0">
                <a:latin typeface="Courier New"/>
                <a:cs typeface="Courier New"/>
              </a:rPr>
              <a:t>x &gt;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>
                <a:latin typeface="Gill Sans MT"/>
                <a:cs typeface="Gill Sans MT"/>
              </a:rPr>
              <a:t> not an integer</a:t>
            </a:r>
          </a:p>
          <a:p>
            <a:pPr marL="57150" indent="0">
              <a:buNone/>
            </a:pPr>
            <a:endParaRPr lang="en-US" b="1" dirty="0">
              <a:solidFill>
                <a:srgbClr val="4F81BD"/>
              </a:solidFill>
              <a:latin typeface="Gill Sans MT"/>
              <a:cs typeface="Gill Sans MT"/>
            </a:endParaRPr>
          </a:p>
          <a:p>
            <a:pPr lvl="1">
              <a:buFont typeface="Arial"/>
              <a:buChar char="•"/>
            </a:pP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0" name="Content Placeholder 21"/>
          <p:cNvSpPr txBox="1">
            <a:spLocks/>
          </p:cNvSpPr>
          <p:nvPr/>
        </p:nvSpPr>
        <p:spPr>
          <a:xfrm>
            <a:off x="4233334" y="2624652"/>
            <a:ext cx="4406646" cy="39779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>
                <a:solidFill>
                  <a:srgbClr val="4F81BD"/>
                </a:solidFill>
                <a:latin typeface="Gill Sans MT"/>
                <a:cs typeface="Gill Sans MT"/>
              </a:rPr>
              <a:t>Equivalence Class test cases</a:t>
            </a:r>
          </a:p>
          <a:p>
            <a:r>
              <a:rPr lang="en-US" dirty="0">
                <a:latin typeface="Gill Sans MT"/>
                <a:cs typeface="Gill Sans MT"/>
              </a:rPr>
              <a:t>Valid value from equivalence set, e.g. a or b</a:t>
            </a:r>
          </a:p>
          <a:p>
            <a:r>
              <a:rPr lang="en-US" dirty="0">
                <a:latin typeface="Gill Sans MT"/>
                <a:cs typeface="Gill Sans MT"/>
              </a:rPr>
              <a:t>Invalid too small</a:t>
            </a:r>
          </a:p>
          <a:p>
            <a:r>
              <a:rPr lang="en-US" dirty="0">
                <a:latin typeface="Gill Sans MT"/>
                <a:cs typeface="Gill Sans MT"/>
              </a:rPr>
              <a:t>Invalid too big</a:t>
            </a:r>
          </a:p>
          <a:p>
            <a:r>
              <a:rPr lang="en-US" dirty="0">
                <a:latin typeface="Gill Sans MT"/>
                <a:cs typeface="Gill Sans MT"/>
              </a:rPr>
              <a:t>Some non-integers ($, !@, A)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016000"/>
            <a:ext cx="793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</p:spTree>
    <p:extLst>
      <p:ext uri="{BB962C8B-B14F-4D97-AF65-F5344CB8AC3E}">
        <p14:creationId xmlns:p14="http://schemas.microsoft.com/office/powerpoint/2010/main" val="84680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Boundary conditions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a, b, c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must be numbers (integers or floats)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 &gt; 0, b &gt; 0, c &gt; 0</a:t>
            </a:r>
          </a:p>
          <a:p>
            <a:pPr marL="914400" lvl="1" indent="-457200">
              <a:spcAft>
                <a:spcPts val="600"/>
              </a:spcAft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Upper limits?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Sum of any two sides &gt; third side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  <a:sym typeface="Wingdings"/>
              </a:rPr>
              <a:t> Invalid triangle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9205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Boundary conditions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6796"/>
              </p:ext>
            </p:extLst>
          </p:nvPr>
        </p:nvGraphicFramePr>
        <p:xfrm>
          <a:off x="990600" y="1388534"/>
          <a:ext cx="72136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Equivalence class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  <a:r>
                        <a:rPr lang="en-US" baseline="0" dirty="0"/>
                        <a:t>/floats &gt;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Strings,</a:t>
                      </a:r>
                      <a:r>
                        <a:rPr lang="en-US" baseline="0" dirty="0"/>
                        <a:t> integers/floats &lt;=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the same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two the same, one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b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Any 2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2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cases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55560"/>
              </p:ext>
            </p:extLst>
          </p:nvPr>
        </p:nvGraphicFramePr>
        <p:xfrm>
          <a:off x="787398" y="1219202"/>
          <a:ext cx="7018867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r>
                        <a:rPr lang="en-US" baseline="0" dirty="0"/>
                        <a:t> output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‘hello’, 1,</a:t>
                      </a:r>
                      <a:r>
                        <a:rPr lang="en-US" baseline="0" dirty="0"/>
                        <a:t> 1</a:t>
                      </a:r>
                    </a:p>
                    <a:p>
                      <a:r>
                        <a:rPr lang="en-US" baseline="0" dirty="0"/>
                        <a:t>-1, -1, -1</a:t>
                      </a:r>
                    </a:p>
                    <a:p>
                      <a:r>
                        <a:rPr lang="en-US" baseline="0" dirty="0"/>
                        <a:t>0, 0, 0</a:t>
                      </a:r>
                    </a:p>
                    <a:p>
                      <a:r>
                        <a:rPr lang="en-US" baseline="0" dirty="0"/>
                        <a:t>1, 1, 3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Not a triangle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3.0, 3.0, 3.0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</a:t>
                      </a:r>
                      <a:r>
                        <a:rPr lang="en-US" baseline="0" dirty="0"/>
                        <a:t> 2, 3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2,  2.828 (sqrt(8))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3, 4,</a:t>
                      </a:r>
                      <a:r>
                        <a:rPr lang="en-US" baseline="0" dirty="0"/>
                        <a:t> 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3, 4, 5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Scalene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5003800"/>
            <a:ext cx="710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order of the arguments to classify_triangle should not change the result but it is important to verify.</a:t>
            </a:r>
          </a:p>
          <a:p>
            <a:r>
              <a:rPr lang="en-US" dirty="0"/>
              <a:t>Repeat all of the valid input tests with the same inputs in different orders.</a:t>
            </a:r>
          </a:p>
        </p:txBody>
      </p:sp>
    </p:spTree>
    <p:extLst>
      <p:ext uri="{BB962C8B-B14F-4D97-AF65-F5344CB8AC3E}">
        <p14:creationId xmlns:p14="http://schemas.microsoft.com/office/powerpoint/2010/main" val="255671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519" y="1545579"/>
            <a:ext cx="2368107" cy="17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1888067"/>
            <a:ext cx="955846" cy="7161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We’ve defined the tests we need for classifying triangles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should we run the tests?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I’m a hacker!  I don’t need tests!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Manually?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Not feasible in changing production environment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is critical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Even for homework assignments!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implement and run the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2520848"/>
            <a:ext cx="955846" cy="716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75" y="3513665"/>
            <a:ext cx="548217" cy="5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xUnit is a popular framework for software testing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pyUnit/unittest, jUnit, C Unit, C++ unit, </a:t>
            </a:r>
            <a:r>
              <a:rPr lang="mr-IN" sz="22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Write test cases along with (before) your code </a:t>
            </a: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Invoke the test cases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Define Test Harnesses and Test Cases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Unittest manages running the tests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Use inheritance to derive a test case from unittest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Test a class or procedural code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6" y="2072217"/>
            <a:ext cx="2370667" cy="17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r>
              <a:rPr lang="en-US" sz="2400" dirty="0">
                <a:latin typeface="Gill Sans MT" charset="0"/>
                <a:ea typeface="ＭＳ Ｐゴシック" charset="0"/>
              </a:rPr>
              <a:t>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/>
              <a:t>“Python Testing Cookbook“, Greg L. Turnquist, </a:t>
            </a:r>
            <a:r>
              <a:rPr lang="mr-IN" sz="2000" b="1" dirty="0"/>
              <a:t>ISBN-13:</a:t>
            </a:r>
            <a:r>
              <a:rPr lang="mr-IN" sz="2000" dirty="0"/>
              <a:t> 978-1849514668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https://docs.python.org/dev/library/unittest.html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import unittest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Derive a class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from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for the class/feature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foo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being tested  (the test class name is arbitrary)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 a set of methods inside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for each test case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Each test case includes calls to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000" dirty="0">
                <a:solidFill>
                  <a:srgbClr val="0070C0"/>
                </a:solidFill>
                <a:latin typeface="Gill Sans MT" charset="0"/>
                <a:ea typeface="Gill Sans MT" charset="0"/>
                <a:cs typeface="Gill Sans MT" charset="0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assert*()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 name should begin with ‘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test_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’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Call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unittest.main()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unittest.main()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automatically invokes all of the methods in all classes derived from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endParaRPr lang="en-US" sz="2000" dirty="0">
              <a:solidFill>
                <a:srgbClr val="0070C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Debug and fix bugs in test cases and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Repeat until all tests pass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Simple Unittest recipe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561" y="360020"/>
            <a:ext cx="1472772" cy="11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Assert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03952"/>
              </p:ext>
            </p:extLst>
          </p:nvPr>
        </p:nvGraphicFramePr>
        <p:xfrm>
          <a:off x="880534" y="911412"/>
          <a:ext cx="7001934" cy="53369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7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==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assertNotEqual(a,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!=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==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assertNotAlmostEqual(a,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!=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assertTrue(v,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bool(v)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assertFalse(v,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bool(v)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is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is not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not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assertIn(a,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in</a:t>
                      </a:r>
                      <a:r>
                        <a:rPr lang="en-US" sz="1400" baseline="0" dirty="0"/>
                        <a:t>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assertNotIn(a,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not in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272">
                <a:tc>
                  <a:txBody>
                    <a:bodyPr/>
                    <a:lstStyle/>
                    <a:p>
                      <a:r>
                        <a:rPr lang="en-US" sz="1400" dirty="0"/>
                        <a:t>assertIsInstance(a,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isinstance(a,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isinstance(a,</a:t>
                      </a:r>
                      <a:r>
                        <a:rPr lang="en-US" sz="1400" baseline="0" dirty="0"/>
                        <a:t> b)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assertRaises(Exception, function, [function args])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</a:t>
                      </a:r>
                      <a:r>
                        <a:rPr lang="en-US" sz="1400" baseline="0" dirty="0"/>
                        <a:t> is raised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157" y="6470219"/>
            <a:ext cx="5003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https://docs.python.org/dev/library/unittest.html</a:t>
            </a:r>
          </a:p>
        </p:txBody>
      </p:sp>
    </p:spTree>
    <p:extLst>
      <p:ext uri="{BB962C8B-B14F-4D97-AF65-F5344CB8AC3E}">
        <p14:creationId xmlns:p14="http://schemas.microsoft.com/office/powerpoint/2010/main" val="166981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83B6F-A0F7-7449-B50A-48519BE1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845"/>
            <a:ext cx="9144000" cy="3277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38677" y="2285368"/>
            <a:ext cx="2205302" cy="364028"/>
          </a:xfrm>
          <a:prstGeom prst="wedgeRoundRectCallout">
            <a:avLst>
              <a:gd name="adj1" fmla="val -77842"/>
              <a:gd name="adj2" fmla="val -26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new class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773097" y="1737473"/>
            <a:ext cx="3890170" cy="364028"/>
          </a:xfrm>
          <a:prstGeom prst="wedgeRoundRectCallout">
            <a:avLst>
              <a:gd name="adj1" fmla="val -57313"/>
              <a:gd name="adj2" fmla="val -6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unittest available to the program</a:t>
            </a:r>
          </a:p>
        </p:txBody>
      </p:sp>
    </p:spTree>
    <p:extLst>
      <p:ext uri="{BB962C8B-B14F-4D97-AF65-F5344CB8AC3E}">
        <p14:creationId xmlns:p14="http://schemas.microsoft.com/office/powerpoint/2010/main" val="107274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7BD77-8364-E647-95F2-D42D84C9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733"/>
            <a:ext cx="9016144" cy="47580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277258" y="5557972"/>
            <a:ext cx="2683932" cy="334037"/>
          </a:xfrm>
          <a:prstGeom prst="wedgeRoundRectCallout">
            <a:avLst>
              <a:gd name="adj1" fmla="val -60223"/>
              <a:gd name="adj2" fmla="val 1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the test cases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04631" y="1494746"/>
            <a:ext cx="3774054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Derive a class from unittest.TestCase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04631" y="2047222"/>
            <a:ext cx="3774053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is important for debugging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04630" y="2480251"/>
            <a:ext cx="3774054" cy="576216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method can include any code plus assert* methods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304630" y="3918822"/>
            <a:ext cx="3703903" cy="288555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as many test cases as needed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768840" y="5907673"/>
            <a:ext cx="3302000" cy="334037"/>
          </a:xfrm>
          <a:prstGeom prst="wedgeRoundRectCallout">
            <a:avLst>
              <a:gd name="adj1" fmla="val 31572"/>
              <a:gd name="adj2" fmla="val -772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verbosity of test output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5316" y="1758422"/>
            <a:ext cx="984551" cy="1614133"/>
          </a:xfrm>
          <a:prstGeom prst="wedgeRoundRectCallout">
            <a:avLst>
              <a:gd name="adj1" fmla="val 67559"/>
              <a:gd name="adj2" fmla="val -505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Method name must begin with ‘test_’</a:t>
            </a:r>
          </a:p>
        </p:txBody>
      </p:sp>
    </p:spTree>
    <p:extLst>
      <p:ext uri="{BB962C8B-B14F-4D97-AF65-F5344CB8AC3E}">
        <p14:creationId xmlns:p14="http://schemas.microsoft.com/office/powerpoint/2010/main" val="129020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8BCA54-1D40-774F-9699-AA22105B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005"/>
            <a:ext cx="9144000" cy="32371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698961" y="3611605"/>
            <a:ext cx="4151395" cy="272133"/>
          </a:xfrm>
          <a:prstGeom prst="wedgeRoundRectCallout">
            <a:avLst>
              <a:gd name="adj1" fmla="val -55210"/>
              <a:gd name="adj2" fmla="val -411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 on the line to go directly to the code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6179" y="4217854"/>
            <a:ext cx="2286077" cy="359518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 2 tests, 1 failed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88860" y="2161761"/>
            <a:ext cx="2949161" cy="272133"/>
          </a:xfrm>
          <a:prstGeom prst="wedgeRoundRectCallout">
            <a:avLst>
              <a:gd name="adj1" fmla="val -53701"/>
              <a:gd name="adj2" fmla="val -100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from the test case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054944" y="5324240"/>
            <a:ext cx="3397312" cy="894305"/>
          </a:xfrm>
          <a:prstGeom prst="wedgeRoundRectCallout">
            <a:avLst>
              <a:gd name="adj1" fmla="val -58079"/>
              <a:gd name="adj2" fmla="val -105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test is one method with arbitrary number of assert* statements</a:t>
            </a:r>
          </a:p>
        </p:txBody>
      </p:sp>
    </p:spTree>
    <p:extLst>
      <p:ext uri="{BB962C8B-B14F-4D97-AF65-F5344CB8AC3E}">
        <p14:creationId xmlns:p14="http://schemas.microsoft.com/office/powerpoint/2010/main" val="187471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294C6-E7AD-0B4B-BCC3-C4FE235E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8" y="2619110"/>
            <a:ext cx="6545184" cy="33448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262" y="985443"/>
            <a:ext cx="8435475" cy="5698767"/>
          </a:xfrm>
        </p:spPr>
        <p:txBody>
          <a:bodyPr/>
          <a:lstStyle/>
          <a:p>
            <a:r>
              <a:rPr lang="en-US" sz="2200" b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assertAlmostEqual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(a, b, places)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???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Be aware that computers don’t perfectly represent floating point numbers</a:t>
            </a:r>
          </a:p>
          <a:p>
            <a:pPr lvl="1"/>
            <a:endParaRPr lang="en-US" sz="2000" baseline="30000" dirty="0">
              <a:latin typeface="Courier New"/>
              <a:ea typeface="ＭＳ Ｐゴシック" charset="0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Comparing floats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638123" y="3255812"/>
            <a:ext cx="1550737" cy="566822"/>
          </a:xfrm>
          <a:prstGeom prst="wedgeRoundRectCallout">
            <a:avLst>
              <a:gd name="adj1" fmla="val -97891"/>
              <a:gd name="adj2" fmla="val -193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WHAT???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055138" y="3460857"/>
            <a:ext cx="4042610" cy="1347537"/>
          </a:xfrm>
          <a:prstGeom prst="wedgeRoundRectCallout">
            <a:avLst>
              <a:gd name="adj1" fmla="val -65185"/>
              <a:gd name="adj2" fmla="val 53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round(n, places) eliminates precision but leads to expected results.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Be careful with the level of precision that is appropriate for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6108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67130-C232-D14B-9225-7719B9DF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28"/>
            <a:ext cx="9144000" cy="3262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9829B3-CD85-ED44-AF2C-55C5BB2C5749}"/>
              </a:ext>
            </a:extLst>
          </p:cNvPr>
          <p:cNvSpPr/>
          <p:nvPr/>
        </p:nvSpPr>
        <p:spPr>
          <a:xfrm>
            <a:off x="5214286" y="4637103"/>
            <a:ext cx="2670541" cy="1182134"/>
          </a:xfrm>
          <a:prstGeom prst="wedgeRoundRectCallout">
            <a:avLst>
              <a:gd name="adj1" fmla="val -83358"/>
              <a:gd name="adj2" fmla="val -5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Calling </a:t>
            </a:r>
            <a:r>
              <a:rPr lang="en-US" dirty="0" err="1">
                <a:solidFill>
                  <a:schemeClr val="bg1"/>
                </a:solidFill>
              </a:rPr>
              <a:t>even_only</a:t>
            </a:r>
            <a:r>
              <a:rPr lang="en-US" dirty="0">
                <a:solidFill>
                  <a:schemeClr val="bg1"/>
                </a:solidFill>
              </a:rPr>
              <a:t>(3)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2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8EA9B-DFC4-E24E-8E89-02B576B4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16000"/>
            <a:ext cx="8824153" cy="51714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A1F31B-1203-6A44-969C-D5A4AC2034CB}"/>
              </a:ext>
            </a:extLst>
          </p:cNvPr>
          <p:cNvSpPr/>
          <p:nvPr/>
        </p:nvSpPr>
        <p:spPr>
          <a:xfrm>
            <a:off x="6267814" y="3429000"/>
            <a:ext cx="2670541" cy="1182134"/>
          </a:xfrm>
          <a:prstGeom prst="wedgeRoundRectCallout">
            <a:avLst>
              <a:gd name="adj1" fmla="val -59983"/>
              <a:gd name="adj2" fmla="val 79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an instance of Triangle with any side &lt;=0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1035364-7EF6-6F48-A617-BC0BDCA7FEBA}"/>
              </a:ext>
            </a:extLst>
          </p:cNvPr>
          <p:cNvSpPr/>
          <p:nvPr/>
        </p:nvSpPr>
        <p:spPr>
          <a:xfrm>
            <a:off x="6126703" y="1878576"/>
            <a:ext cx="2670541" cy="1182134"/>
          </a:xfrm>
          <a:prstGeom prst="wedgeRoundRectCallout">
            <a:avLst>
              <a:gd name="adj1" fmla="val -108596"/>
              <a:gd name="adj2" fmla="val 357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Testing all sides &gt; 0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means that you can’t create an invalid triangle</a:t>
            </a:r>
          </a:p>
        </p:txBody>
      </p:sp>
    </p:spTree>
    <p:extLst>
      <p:ext uri="{BB962C8B-B14F-4D97-AF65-F5344CB8AC3E}">
        <p14:creationId xmlns:p14="http://schemas.microsoft.com/office/powerpoint/2010/main" val="149197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Testing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Testing triangle classification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Unittest framework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Debugging functions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print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VS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everyone uses Test Driven Development when writing code or perhaps the tests are incomplete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(or homework assignments require you to write tests ;-)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be asked to add to the test suite of code you didn’t write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testers are invaluable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 cases are as valuable as good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code without test cases is hard to trust</a:t>
            </a:r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Writing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55F2D-4221-8342-917B-4F8390C2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5" y="3056467"/>
            <a:ext cx="2427110" cy="12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5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Logic/code errors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Misunderstood/unclear requirements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Unexpected parameter values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 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Incomplete test suites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Others</a:t>
            </a:r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158" y="4007183"/>
            <a:ext cx="3769895" cy="23561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8408E0-C2FD-D346-AF54-6020F673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32287"/>
            <a:ext cx="5643209" cy="41696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869" y="2801898"/>
            <a:ext cx="465304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Tested positive and negative numbers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FF0000"/>
                </a:solidFill>
              </a:rPr>
              <a:t> All tests passed!  But wait: </a:t>
            </a:r>
          </a:p>
          <a:p>
            <a:r>
              <a:rPr lang="en-US" dirty="0">
                <a:solidFill>
                  <a:srgbClr val="FF0000"/>
                </a:solidFill>
              </a:rPr>
              <a:t>What’s </a:t>
            </a:r>
            <a:r>
              <a:rPr lang="en-US" dirty="0" err="1">
                <a:solidFill>
                  <a:srgbClr val="FF0000"/>
                </a:solidFill>
              </a:rPr>
              <a:t>buggy_abs</a:t>
            </a:r>
            <a:r>
              <a:rPr lang="en-US" dirty="0">
                <a:solidFill>
                  <a:srgbClr val="FF0000"/>
                </a:solidFill>
              </a:rPr>
              <a:t>(0)?  None  Why?</a:t>
            </a:r>
          </a:p>
          <a:p>
            <a:r>
              <a:rPr lang="en-US" dirty="0">
                <a:solidFill>
                  <a:srgbClr val="FF0000"/>
                </a:solidFill>
              </a:rPr>
              <a:t>We need to add a test for </a:t>
            </a:r>
            <a:r>
              <a:rPr lang="en-US" dirty="0" err="1">
                <a:solidFill>
                  <a:srgbClr val="FF0000"/>
                </a:solidFill>
              </a:rPr>
              <a:t>buggy_abs</a:t>
            </a:r>
            <a:r>
              <a:rPr lang="en-US" dirty="0">
                <a:solidFill>
                  <a:srgbClr val="FF0000"/>
                </a:solidFill>
              </a:rPr>
              <a:t>(0) ==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9526E-6223-B446-9DFA-89CA469C1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5388034"/>
            <a:ext cx="4785806" cy="80732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0572F5B-6D20-2F48-8C7A-14B82A3D3B79}"/>
              </a:ext>
            </a:extLst>
          </p:cNvPr>
          <p:cNvSpPr/>
          <p:nvPr/>
        </p:nvSpPr>
        <p:spPr>
          <a:xfrm>
            <a:off x="3123324" y="1432287"/>
            <a:ext cx="4410064" cy="487445"/>
          </a:xfrm>
          <a:prstGeom prst="wedgeRoundRectCallout">
            <a:avLst>
              <a:gd name="adj1" fmla="val -107420"/>
              <a:gd name="adj2" fmla="val 470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is trying to warn us about a problem</a:t>
            </a:r>
          </a:p>
        </p:txBody>
      </p:sp>
    </p:spTree>
    <p:extLst>
      <p:ext uri="{BB962C8B-B14F-4D97-AF65-F5344CB8AC3E}">
        <p14:creationId xmlns:p14="http://schemas.microsoft.com/office/powerpoint/2010/main" val="259934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12FEA-A79B-1F42-BA55-272A9002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" y="1369038"/>
            <a:ext cx="4123266" cy="3193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A8C1D-A29E-864C-A8C0-4A7EF655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4656090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79813" y="3893052"/>
            <a:ext cx="538638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We added the test for </a:t>
            </a:r>
            <a:r>
              <a:rPr lang="en-US" err="1">
                <a:solidFill>
                  <a:srgbClr val="FF0000"/>
                </a:solidFill>
              </a:rPr>
              <a:t>buggy_abs</a:t>
            </a:r>
            <a:r>
              <a:rPr lang="en-US">
                <a:solidFill>
                  <a:srgbClr val="FF0000"/>
                </a:solidFill>
              </a:rPr>
              <a:t>(0) and our test suite correctly points out that we have more work to do.</a:t>
            </a:r>
          </a:p>
          <a:p>
            <a:r>
              <a:rPr lang="en-US">
                <a:solidFill>
                  <a:srgbClr val="FF0000"/>
                </a:solidFill>
              </a:rPr>
              <a:t>We’ll talk about that in the next section.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01189" y="5630747"/>
            <a:ext cx="1976744" cy="566822"/>
          </a:xfrm>
          <a:prstGeom prst="wedgeRoundRectCallout">
            <a:avLst>
              <a:gd name="adj1" fmla="val -131649"/>
              <a:gd name="adj2" fmla="val -392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Test shows we have a problem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567989" y="3202459"/>
            <a:ext cx="1976744" cy="566822"/>
          </a:xfrm>
          <a:prstGeom prst="wedgeRoundRectCallout">
            <a:avLst>
              <a:gd name="adj1" fmla="val -90103"/>
              <a:gd name="adj2" fmla="val 608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Added missing test case</a:t>
            </a:r>
          </a:p>
        </p:txBody>
      </p:sp>
    </p:spTree>
    <p:extLst>
      <p:ext uri="{BB962C8B-B14F-4D97-AF65-F5344CB8AC3E}">
        <p14:creationId xmlns:p14="http://schemas.microsoft.com/office/powerpoint/2010/main" val="1241108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each function </a:t>
            </a:r>
          </a:p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expected case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boundary conditions </a:t>
            </a:r>
            <a:r>
              <a:rPr lang="en-US" sz="2400" dirty="0">
                <a:latin typeface="Gill Sans MT"/>
                <a:cs typeface="Gill Sans MT"/>
              </a:rPr>
              <a:t>and “</a:t>
            </a:r>
            <a:r>
              <a:rPr lang="en-US" sz="2400" b="1" dirty="0">
                <a:latin typeface="Gill Sans MT"/>
                <a:cs typeface="Gill Sans MT"/>
              </a:rPr>
              <a:t>around the edges</a:t>
            </a:r>
            <a:r>
              <a:rPr lang="en-US" sz="2400" dirty="0">
                <a:latin typeface="Gill Sans MT"/>
                <a:cs typeface="Gill Sans MT"/>
              </a:rPr>
              <a:t>”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What might have been missed?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Include both </a:t>
            </a:r>
            <a:r>
              <a:rPr lang="en-US" sz="2400" b="1" dirty="0">
                <a:latin typeface="Gill Sans MT"/>
                <a:cs typeface="Gill Sans MT"/>
              </a:rPr>
              <a:t>positive</a:t>
            </a:r>
            <a:r>
              <a:rPr lang="en-US" sz="2400" dirty="0">
                <a:latin typeface="Gill Sans MT"/>
                <a:cs typeface="Gill Sans MT"/>
              </a:rPr>
              <a:t> and </a:t>
            </a:r>
            <a:r>
              <a:rPr lang="en-US" sz="2400" b="1" dirty="0">
                <a:latin typeface="Gill Sans MT"/>
                <a:cs typeface="Gill Sans MT"/>
              </a:rPr>
              <a:t>negative</a:t>
            </a:r>
            <a:r>
              <a:rPr lang="en-US" sz="2400" dirty="0">
                <a:latin typeface="Gill Sans MT"/>
                <a:cs typeface="Gill Sans MT"/>
              </a:rPr>
              <a:t> tests</a:t>
            </a:r>
          </a:p>
          <a:p>
            <a:pPr lvl="1">
              <a:spcAft>
                <a:spcPts val="600"/>
              </a:spcAft>
            </a:pPr>
            <a:r>
              <a:rPr lang="en-US" sz="2000" b="1" dirty="0">
                <a:latin typeface="Gill Sans MT"/>
                <a:cs typeface="Gill Sans MT"/>
              </a:rPr>
              <a:t>Positive</a:t>
            </a:r>
            <a:r>
              <a:rPr lang="en-US" sz="2000" dirty="0">
                <a:latin typeface="Gill Sans MT"/>
                <a:cs typeface="Gill Sans MT"/>
              </a:rPr>
              <a:t>: valid input produces valid output</a:t>
            </a:r>
          </a:p>
          <a:p>
            <a:pPr lvl="1"/>
            <a:r>
              <a:rPr lang="en-US" sz="2000" b="1" dirty="0">
                <a:latin typeface="Gill Sans MT"/>
                <a:cs typeface="Gill Sans MT"/>
              </a:rPr>
              <a:t>Negative</a:t>
            </a:r>
            <a:r>
              <a:rPr lang="en-US" sz="2000" dirty="0">
                <a:latin typeface="Gill Sans MT"/>
                <a:cs typeface="Gill Sans MT"/>
              </a:rPr>
              <a:t>: invalid input is handled gracefully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Beware that tests can have bugs too!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/>
                <a:cs typeface="Gill Sans MT"/>
              </a:rPr>
              <a:t>Missing important tests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Bugs in the test case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133" y="2637621"/>
            <a:ext cx="270933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2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B8E05-139A-3246-97AD-BDCEBCFF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416050"/>
            <a:ext cx="8978900" cy="4025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Are we done yet??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CCAFB14-C03D-8F42-BDB4-3E4FCFA487D8}"/>
              </a:ext>
            </a:extLst>
          </p:cNvPr>
          <p:cNvSpPr/>
          <p:nvPr/>
        </p:nvSpPr>
        <p:spPr>
          <a:xfrm>
            <a:off x="6408143" y="3020995"/>
            <a:ext cx="2670541" cy="763926"/>
          </a:xfrm>
          <a:prstGeom prst="wedgeRoundRectCallout">
            <a:avLst>
              <a:gd name="adj1" fmla="val -73636"/>
              <a:gd name="adj2" fmla="val 672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&lt; 3 should be True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What’s the problem???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D7307D3-E9E0-E44B-870A-E24CADC2B538}"/>
              </a:ext>
            </a:extLst>
          </p:cNvPr>
          <p:cNvSpPr/>
          <p:nvPr/>
        </p:nvSpPr>
        <p:spPr>
          <a:xfrm>
            <a:off x="6223085" y="4699897"/>
            <a:ext cx="2670541" cy="763925"/>
          </a:xfrm>
          <a:prstGeom prst="wedgeRoundRectCallout">
            <a:avLst>
              <a:gd name="adj1" fmla="val -70677"/>
              <a:gd name="adj2" fmla="val -563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other tests should we include?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A1182-5423-1246-A32A-D74FB2FC22D6}"/>
              </a:ext>
            </a:extLst>
          </p:cNvPr>
          <p:cNvSpPr/>
          <p:nvPr/>
        </p:nvSpPr>
        <p:spPr>
          <a:xfrm>
            <a:off x="6200635" y="5549608"/>
            <a:ext cx="2670541" cy="763925"/>
          </a:xfrm>
          <a:prstGeom prst="wedgeRoundRectCallout">
            <a:avLst>
              <a:gd name="adj1" fmla="val -70677"/>
              <a:gd name="adj2" fmla="val -563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tests do we need for a &lt;= b?</a:t>
            </a:r>
          </a:p>
        </p:txBody>
      </p:sp>
    </p:spTree>
    <p:extLst>
      <p:ext uri="{BB962C8B-B14F-4D97-AF65-F5344CB8AC3E}">
        <p14:creationId xmlns:p14="http://schemas.microsoft.com/office/powerpoint/2010/main" val="1132682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Organize your code into two files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latin typeface="Gill Sans MT"/>
                <a:cs typeface="Gill Sans MT"/>
              </a:rPr>
              <a:t>Source code for classes and functionality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Gill Sans MT"/>
                <a:cs typeface="Gill Sans MT"/>
              </a:rPr>
              <a:t>Automated test cases</a:t>
            </a:r>
            <a:endParaRPr lang="en-US" sz="1800" dirty="0">
              <a:latin typeface="Gill Sans MT"/>
              <a:cs typeface="Gill Sans MT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Source file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DD191-8271-8742-9606-F751B57B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34" y="3081870"/>
            <a:ext cx="3897756" cy="284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32D38-3494-EB4A-9070-7C202F94E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081870"/>
            <a:ext cx="4510997" cy="25964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0500A9-27D8-644E-96F0-24BD10910695}"/>
              </a:ext>
            </a:extLst>
          </p:cNvPr>
          <p:cNvCxnSpPr/>
          <p:nvPr/>
        </p:nvCxnSpPr>
        <p:spPr>
          <a:xfrm>
            <a:off x="4853897" y="2980271"/>
            <a:ext cx="0" cy="309315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E9077B-0F1B-1342-B97A-0B20DE13B1C8}"/>
              </a:ext>
            </a:extLst>
          </p:cNvPr>
          <p:cNvSpPr/>
          <p:nvPr/>
        </p:nvSpPr>
        <p:spPr>
          <a:xfrm>
            <a:off x="1788407" y="4020001"/>
            <a:ext cx="2535237" cy="815524"/>
          </a:xfrm>
          <a:prstGeom prst="wedgeRoundRectCallout">
            <a:avLst>
              <a:gd name="adj1" fmla="val -35169"/>
              <a:gd name="adj2" fmla="val -450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 print statements here to encourage others to reuse our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3C4E6-E33C-3440-A352-553F9C68A7E6}"/>
              </a:ext>
            </a:extLst>
          </p:cNvPr>
          <p:cNvSpPr txBox="1"/>
          <p:nvPr/>
        </p:nvSpPr>
        <p:spPr>
          <a:xfrm>
            <a:off x="342900" y="2720622"/>
            <a:ext cx="36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HW03_Jim_Rowland.py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E769-AEED-C44B-A712-0A06B29F50CA}"/>
              </a:ext>
            </a:extLst>
          </p:cNvPr>
          <p:cNvSpPr txBox="1"/>
          <p:nvPr/>
        </p:nvSpPr>
        <p:spPr>
          <a:xfrm>
            <a:off x="5032625" y="2761610"/>
            <a:ext cx="36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HW03_Test_Jim_Rowland.py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7703235-F17D-1147-8B6B-42CB76C46161}"/>
              </a:ext>
            </a:extLst>
          </p:cNvPr>
          <p:cNvSpPr/>
          <p:nvPr/>
        </p:nvSpPr>
        <p:spPr>
          <a:xfrm>
            <a:off x="6314019" y="3275111"/>
            <a:ext cx="2702982" cy="307777"/>
          </a:xfrm>
          <a:prstGeom prst="wedgeRoundRectCallout">
            <a:avLst>
              <a:gd name="adj1" fmla="val -36636"/>
              <a:gd name="adj2" fmla="val 706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filename, not </a:t>
            </a:r>
            <a:r>
              <a:rPr lang="en-US" sz="1600" dirty="0" err="1">
                <a:solidFill>
                  <a:schemeClr val="bg1"/>
                </a:solidFill>
              </a:rPr>
              <a:t>filename.py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66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8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143000"/>
            <a:ext cx="8503087" cy="4770555"/>
          </a:xfrm>
        </p:spPr>
        <p:txBody>
          <a:bodyPr/>
          <a:lstStyle/>
          <a:p>
            <a:r>
              <a:rPr lang="en-US" sz="2400">
                <a:latin typeface="Gill Sans MT"/>
                <a:cs typeface="Gill Sans MT"/>
              </a:rPr>
              <a:t>We’ve explored how we can use test cases to identify bugs in new and existing functions</a:t>
            </a:r>
          </a:p>
          <a:p>
            <a:r>
              <a:rPr lang="en-US" sz="2400">
                <a:latin typeface="Gill Sans MT"/>
                <a:cs typeface="Gill Sans MT"/>
              </a:rPr>
              <a:t>Once we know there’s a bug, how do we fix it?</a:t>
            </a:r>
          </a:p>
          <a:p>
            <a:r>
              <a:rPr lang="en-US" sz="2400">
                <a:latin typeface="Gill Sans MT"/>
                <a:cs typeface="Gill Sans MT"/>
              </a:rPr>
              <a:t>What tools and techniques can we use?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Debugging is hard, but there are tools to help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Trying to find problems without debugging tools is like trying to find a needle in a haystack</a:t>
            </a: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47" y="4218125"/>
            <a:ext cx="2703764" cy="17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 descr=" Stages of Debu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944" y="1364530"/>
            <a:ext cx="4430484" cy="44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Write tests before you write the code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 (Kent Beck)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eXtreme Programming Agile Method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test helps you to think about the problem and write better code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Driven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3035300"/>
            <a:ext cx="2806700" cy="280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69000"/>
            <a:ext cx="826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https://assertselenium.files.wordpress.com/2012/11/tdd_cycle.jpeg</a:t>
            </a:r>
          </a:p>
        </p:txBody>
      </p:sp>
    </p:spTree>
    <p:extLst>
      <p:ext uri="{BB962C8B-B14F-4D97-AF65-F5344CB8AC3E}">
        <p14:creationId xmlns:p14="http://schemas.microsoft.com/office/powerpoint/2010/main" val="861160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60445"/>
            <a:ext cx="8503087" cy="4511810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“Everyone knows that debugging is twice as hard as writing a program in the first place.  So if you’re as clever as you can be when you write it, how will you ever debug it?”                             -- Brian W. Kernighan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2741780"/>
            <a:ext cx="2501900" cy="31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The first bug was found by Admiral Grace Hopper at Harvard University in 1947 – a moth that impacted the hardware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http://www.computerhistory.org/tdih/September/9/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The first (but not the last) 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2946400"/>
            <a:ext cx="6705600" cy="26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6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3F85F2-8424-2B42-BF22-D508CC43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" y="1369038"/>
            <a:ext cx="4123266" cy="3193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7FB06-E504-4E43-AD06-B54890C41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4656090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88860" y="4180982"/>
            <a:ext cx="396184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Something is wrong with the logic for 0.  How do we find it and fix it?</a:t>
            </a:r>
          </a:p>
        </p:txBody>
      </p:sp>
    </p:spTree>
    <p:extLst>
      <p:ext uri="{BB962C8B-B14F-4D97-AF65-F5344CB8AC3E}">
        <p14:creationId xmlns:p14="http://schemas.microsoft.com/office/powerpoint/2010/main" val="1832706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1: Recognize that there is a problem (testing is one solution)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2: Find the cause of the problem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3: Fix the problem without breaking anything else	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helps to verify that the fix didn’t break anything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three can be challenging!   That’s why good software engineers are in such high demand (and earn such high salaries ;-)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3 Steps to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78" y="4072468"/>
            <a:ext cx="3665265" cy="21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4302" y="1034781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Once you know there is a bug, how do you find it?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18687"/>
              </p:ext>
            </p:extLst>
          </p:nvPr>
        </p:nvGraphicFramePr>
        <p:xfrm>
          <a:off x="267367" y="1858212"/>
          <a:ext cx="8462211" cy="400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Read the code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reviews are the most effective way to find problems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and time consuming,</a:t>
                      </a:r>
                      <a:r>
                        <a:rPr lang="en-US" baseline="0" dirty="0"/>
                        <a:t> especially with unfamiliar, or large code. Most effective with highly experienced readers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41">
                <a:tc>
                  <a:txBody>
                    <a:bodyPr/>
                    <a:lstStyle/>
                    <a:p>
                      <a:r>
                        <a:rPr lang="en-US"/>
                        <a:t>Print statements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Simplicity</a:t>
                      </a:r>
                      <a:r>
                        <a:rPr lang="en-US" baseline="0"/>
                        <a:t> – anyone can do it.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be difficult</a:t>
                      </a:r>
                      <a:r>
                        <a:rPr lang="en-US" baseline="0" dirty="0"/>
                        <a:t> to add enough print statements at the right place to be efficient. Must remove print statements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Static</a:t>
                      </a:r>
                      <a:r>
                        <a:rPr lang="en-US" baseline="0"/>
                        <a:t> code analyzers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code changes needed.  Helps to find “silly</a:t>
                      </a:r>
                      <a:r>
                        <a:rPr lang="en-US" baseline="0" dirty="0"/>
                        <a:t>”, but subtle errors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605">
                <a:tc>
                  <a:txBody>
                    <a:bodyPr/>
                    <a:lstStyle/>
                    <a:p>
                      <a:r>
                        <a:rPr lang="en-US"/>
                        <a:t>Debuggers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Fast,</a:t>
                      </a:r>
                      <a:r>
                        <a:rPr lang="en-US" baseline="0"/>
                        <a:t> efficient, thorough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learning curve, but it’s</a:t>
                      </a:r>
                      <a:r>
                        <a:rPr lang="en-US" baseline="0" dirty="0"/>
                        <a:t> a skill that will save countless hours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44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07F7C1-9F75-E04C-A884-26BBB374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3" y="1391616"/>
            <a:ext cx="4123266" cy="3193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920523-C796-BD4E-8E8D-BEFD8BCC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3" y="4678668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Read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0310" y="2278889"/>
            <a:ext cx="499979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Testing reports bug when n == 0.  Read the code to see if we can find the problem.</a:t>
            </a:r>
          </a:p>
          <a:p>
            <a:r>
              <a:rPr lang="en-US">
                <a:solidFill>
                  <a:srgbClr val="FF0000"/>
                </a:solidFill>
              </a:rPr>
              <a:t>AH HA!!!  The logic handles &lt; 0 and &gt; 0 but not 0.</a:t>
            </a:r>
          </a:p>
          <a:p>
            <a:r>
              <a:rPr lang="en-US">
                <a:solidFill>
                  <a:srgbClr val="FF0000"/>
                </a:solidFill>
              </a:rPr>
              <a:t>Now we know the problem.  Next, how to solve it?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3" y="3781299"/>
            <a:ext cx="644645" cy="17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5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Add print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85" y="2824819"/>
            <a:ext cx="551815" cy="1533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8337" y="1562107"/>
            <a:ext cx="3462421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Testing reports a bug when n == 0.  Added print statements to help to understand what’s happening.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AH HA!!!  The logic handles &lt; 0 and &gt; 0 but we fall off the end of the function with 0.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Now we know the problem.  Next, how to solve it?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Oh yeah, don’t forget to remove those print statements when we’re done!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64A1F-1F5E-7C42-BD20-336FD38D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9" y="1352521"/>
            <a:ext cx="4650360" cy="3781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C5B60-5316-2E4E-B610-139811E53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19" y="5214041"/>
            <a:ext cx="5063964" cy="9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5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461" y="1155098"/>
            <a:ext cx="8503087" cy="609535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The test suite identified a problem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We read the code and used print statements to understand that 0 falls through the 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if/else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statement and the function is returning </a:t>
            </a:r>
            <a:r>
              <a:rPr lang="en-US" sz="2800">
                <a:latin typeface="Courier New"/>
                <a:ea typeface="ＭＳ Ｐゴシック" charset="0"/>
                <a:cs typeface="Courier New"/>
              </a:rPr>
              <a:t>None</a:t>
            </a:r>
          </a:p>
          <a:p>
            <a:r>
              <a:rPr lang="en-US" sz="2800">
                <a:latin typeface="Gill Sans MT"/>
                <a:ea typeface="ＭＳ Ｐゴシック" charset="0"/>
                <a:cs typeface="Gill Sans MT"/>
              </a:rPr>
              <a:t>Solution: change the if statement to handle the 0 case</a:t>
            </a: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Fixing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69" y="4063999"/>
            <a:ext cx="3430508" cy="1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6228-F5E9-4D4A-8E3D-DA03E15D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73264"/>
            <a:ext cx="4611668" cy="40487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Did our change fix the problem? Did we break anything else?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Verify our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39" y="2657642"/>
            <a:ext cx="3120103" cy="172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263" y="1569454"/>
            <a:ext cx="34624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All tests pass after our fix!</a:t>
            </a:r>
          </a:p>
          <a:p>
            <a:r>
              <a:rPr lang="en-US">
                <a:solidFill>
                  <a:srgbClr val="FF0000"/>
                </a:solidFill>
              </a:rPr>
              <a:t>Oh yeah, don’t forget to remove those print statements!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81762" y="2056883"/>
            <a:ext cx="2074903" cy="411818"/>
          </a:xfrm>
          <a:prstGeom prst="wedgeRoundRectCallout">
            <a:avLst>
              <a:gd name="adj1" fmla="val -149262"/>
              <a:gd name="adj2" fmla="val 304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Changed &gt; to &gt;=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8A24-9C06-3F44-9155-310B54531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71" y="5362102"/>
            <a:ext cx="4819542" cy="8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7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Tools read your Python code and report “violations”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Syntax errors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ninitialized variables 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Undefined functions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Coding style violations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Measures coding standards compliance and assigns a score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We’ll focus first on Pylint integration with VS Code</a:t>
            </a: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Static code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32" y="2156994"/>
            <a:ext cx="3464678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5030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The goal of software testing is to determine if the implementation meets its specifications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Does it do what it’s supposed to do?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Testing and debugging are related, but different tasks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Testing identifies problems – debugging fixes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85" y="3603885"/>
            <a:ext cx="3302046" cy="24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5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breakpoints in the code to pause execution and explore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through code line by line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into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function calls/Step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out of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 calls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Watch variables as they change values during execution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Evaluate arbitrary expressions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Investigate the call stack, i.e. which functions called what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Debuggers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51" y="4506686"/>
            <a:ext cx="1499102" cy="16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27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70950" cy="32158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917699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498596" y="5021706"/>
            <a:ext cx="2246977" cy="822976"/>
          </a:xfrm>
          <a:prstGeom prst="wedgeRoundRectCallout">
            <a:avLst>
              <a:gd name="adj1" fmla="val -75325"/>
              <a:gd name="adj2" fmla="val -182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 </a:t>
            </a:r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2" y="3143272"/>
            <a:ext cx="1563956" cy="1083954"/>
          </a:xfrm>
          <a:prstGeom prst="wedgeRoundRectCallout">
            <a:avLst>
              <a:gd name="adj1" fmla="val -64173"/>
              <a:gd name="adj2" fmla="val -744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Show debugger Windows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44824" cy="3390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88480" y="1969451"/>
            <a:ext cx="2700380" cy="1025432"/>
          </a:xfrm>
          <a:prstGeom prst="wedgeRoundRectCallout">
            <a:avLst>
              <a:gd name="adj1" fmla="val -28051"/>
              <a:gd name="adj2" fmla="val -1053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Choose ”Integrated Terminal” by default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A9D9F79-505F-4146-A93E-F656086FC26E}"/>
              </a:ext>
            </a:extLst>
          </p:cNvPr>
          <p:cNvSpPr/>
          <p:nvPr/>
        </p:nvSpPr>
        <p:spPr>
          <a:xfrm>
            <a:off x="5709333" y="1963148"/>
            <a:ext cx="2700380" cy="1025432"/>
          </a:xfrm>
          <a:prstGeom prst="wedgeRoundRectCallout">
            <a:avLst>
              <a:gd name="adj1" fmla="val -206798"/>
              <a:gd name="adj2" fmla="val -117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3.  Load file </a:t>
            </a:r>
          </a:p>
        </p:txBody>
      </p:sp>
    </p:spTree>
    <p:extLst>
      <p:ext uri="{BB962C8B-B14F-4D97-AF65-F5344CB8AC3E}">
        <p14:creationId xmlns:p14="http://schemas.microsoft.com/office/powerpoint/2010/main" val="2025159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36FBC-BBE8-474C-8F15-3F31843E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0" y="1053214"/>
            <a:ext cx="6970426" cy="5153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</a:t>
            </a:r>
            <a:r>
              <a:rPr lang="en-US">
                <a:latin typeface="Gill Sans MT"/>
                <a:cs typeface="Gill Sans MT"/>
              </a:rPr>
              <a:t>Code warnings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5241707" y="2571442"/>
            <a:ext cx="2403277" cy="786355"/>
          </a:xfrm>
          <a:prstGeom prst="wedgeRoundRectCallout">
            <a:avLst>
              <a:gd name="adj1" fmla="val -59784"/>
              <a:gd name="adj2" fmla="val -367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Underlines identify suspicious code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51F19BC-A32B-6B42-8CD8-30BDDE78E181}"/>
              </a:ext>
            </a:extLst>
          </p:cNvPr>
          <p:cNvSpPr/>
          <p:nvPr/>
        </p:nvSpPr>
        <p:spPr>
          <a:xfrm>
            <a:off x="5241707" y="3357797"/>
            <a:ext cx="2403277" cy="786355"/>
          </a:xfrm>
          <a:prstGeom prst="wedgeRoundRectCallout">
            <a:avLst>
              <a:gd name="adj1" fmla="val -109683"/>
              <a:gd name="adj2" fmla="val 604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Details in the “PROBLEMS” tab</a:t>
            </a:r>
          </a:p>
        </p:txBody>
      </p:sp>
    </p:spTree>
    <p:extLst>
      <p:ext uri="{BB962C8B-B14F-4D97-AF65-F5344CB8AC3E}">
        <p14:creationId xmlns:p14="http://schemas.microsoft.com/office/powerpoint/2010/main" val="1825883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3BDB7-125D-9C41-937C-56905CAC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8" y="1064280"/>
            <a:ext cx="8529403" cy="5173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202582" y="2873328"/>
            <a:ext cx="1691044" cy="582611"/>
          </a:xfrm>
          <a:prstGeom prst="wedgeRoundRectCallout">
            <a:avLst>
              <a:gd name="adj1" fmla="val -78493"/>
              <a:gd name="adj2" fmla="val -1001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6362" y="5163137"/>
            <a:ext cx="2033276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548950" y="1480936"/>
            <a:ext cx="1691044" cy="581858"/>
          </a:xfrm>
          <a:prstGeom prst="wedgeRoundRectCallout">
            <a:avLst>
              <a:gd name="adj1" fmla="val 69818"/>
              <a:gd name="adj2" fmla="val 72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Set/Clear Breakpoints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976" y="1106621"/>
            <a:ext cx="2063933" cy="26933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548950" y="2656227"/>
            <a:ext cx="1691044" cy="582611"/>
          </a:xfrm>
          <a:prstGeom prst="wedgeRoundRectCallout">
            <a:avLst>
              <a:gd name="adj1" fmla="val -42148"/>
              <a:gd name="adj2" fmla="val -1052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Variable Browser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490741" y="4737393"/>
            <a:ext cx="2195359" cy="1008355"/>
          </a:xfrm>
          <a:prstGeom prst="wedgeRoundRectCallout">
            <a:avLst>
              <a:gd name="adj1" fmla="val -117341"/>
              <a:gd name="adj2" fmla="val -12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Program input and 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BDBA06-E308-C241-942F-E272F36539DF}"/>
              </a:ext>
            </a:extLst>
          </p:cNvPr>
          <p:cNvSpPr/>
          <p:nvPr/>
        </p:nvSpPr>
        <p:spPr>
          <a:xfrm>
            <a:off x="5799909" y="1677498"/>
            <a:ext cx="2886191" cy="1042961"/>
          </a:xfrm>
          <a:prstGeom prst="wedgeRoundRectCallout">
            <a:avLst>
              <a:gd name="adj1" fmla="val -48132"/>
              <a:gd name="adj2" fmla="val -929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Run, step over, step into, step out of, rerun, stop</a:t>
            </a:r>
          </a:p>
        </p:txBody>
      </p:sp>
    </p:spTree>
    <p:extLst>
      <p:ext uri="{BB962C8B-B14F-4D97-AF65-F5344CB8AC3E}">
        <p14:creationId xmlns:p14="http://schemas.microsoft.com/office/powerpoint/2010/main" val="216686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524390-6783-7E49-9FC4-791B0C23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 Breakpoint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Double click left of the line number to set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Run Current Line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into function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 and step into function calls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60335" y="3390950"/>
            <a:ext cx="1654059" cy="388968"/>
          </a:xfrm>
          <a:prstGeom prst="wedgeRoundRectCallout">
            <a:avLst>
              <a:gd name="adj1" fmla="val -59021"/>
              <a:gd name="adj2" fmla="val -1178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Breakpoints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99411" y="341017"/>
            <a:ext cx="1391592" cy="395454"/>
          </a:xfrm>
          <a:prstGeom prst="wedgeRoundRectCallout">
            <a:avLst>
              <a:gd name="adj1" fmla="val 9902"/>
              <a:gd name="adj2" fmla="val 1486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File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818274" y="410357"/>
            <a:ext cx="1890295" cy="419876"/>
          </a:xfrm>
          <a:prstGeom prst="wedgeRoundRectCallout">
            <a:avLst>
              <a:gd name="adj1" fmla="val -64991"/>
              <a:gd name="adj2" fmla="val 12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Run Current Line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520219" y="2105321"/>
            <a:ext cx="2188350" cy="395454"/>
          </a:xfrm>
          <a:prstGeom prst="wedgeRoundRectCallout">
            <a:avLst>
              <a:gd name="adj1" fmla="val -44047"/>
              <a:gd name="adj2" fmla="val -2456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Into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91F69B-E022-DE44-8291-26C2A6563EB6}"/>
              </a:ext>
            </a:extLst>
          </p:cNvPr>
          <p:cNvSpPr/>
          <p:nvPr/>
        </p:nvSpPr>
        <p:spPr>
          <a:xfrm>
            <a:off x="3854294" y="3273074"/>
            <a:ext cx="1654059" cy="744289"/>
          </a:xfrm>
          <a:prstGeom prst="wedgeRoundRectCallout">
            <a:avLst>
              <a:gd name="adj1" fmla="val -8270"/>
              <a:gd name="adj2" fmla="val -173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See variable values</a:t>
            </a:r>
          </a:p>
        </p:txBody>
      </p:sp>
    </p:spTree>
    <p:extLst>
      <p:ext uri="{BB962C8B-B14F-4D97-AF65-F5344CB8AC3E}">
        <p14:creationId xmlns:p14="http://schemas.microsoft.com/office/powerpoint/2010/main" val="3831142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F7E18-A804-B340-B8F7-0F52EC42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out of function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and return to calling function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Continue Execution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until next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Exit Debug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Stop debugging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667314" y="3559812"/>
            <a:ext cx="3041255" cy="395454"/>
          </a:xfrm>
          <a:prstGeom prst="wedgeRoundRectCallout">
            <a:avLst>
              <a:gd name="adj1" fmla="val -74366"/>
              <a:gd name="adj2" fmla="val -1685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arbitrary expressions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797145" y="349317"/>
            <a:ext cx="1550737" cy="566822"/>
          </a:xfrm>
          <a:prstGeom prst="wedgeRoundRectCallout">
            <a:avLst>
              <a:gd name="adj1" fmla="val -26392"/>
              <a:gd name="adj2" fmla="val 95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Continue Execution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765817" y="1564617"/>
            <a:ext cx="1412982" cy="532064"/>
          </a:xfrm>
          <a:prstGeom prst="wedgeRoundRectCallout">
            <a:avLst>
              <a:gd name="adj1" fmla="val 433"/>
              <a:gd name="adj2" fmla="val -892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Exit Debug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02970" y="2287989"/>
            <a:ext cx="2188350" cy="395454"/>
          </a:xfrm>
          <a:prstGeom prst="wedgeRoundRectCallout">
            <a:avLst>
              <a:gd name="adj1" fmla="val 51363"/>
              <a:gd name="adj2" fmla="val -2989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Out of Function</a:t>
            </a:r>
          </a:p>
        </p:txBody>
      </p:sp>
    </p:spTree>
    <p:extLst>
      <p:ext uri="{BB962C8B-B14F-4D97-AF65-F5344CB8AC3E}">
        <p14:creationId xmlns:p14="http://schemas.microsoft.com/office/powerpoint/2010/main" val="129585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482" y="1192825"/>
            <a:ext cx="8503087" cy="28687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 a breakpoint or two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Where??? 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main()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one choice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 File (run debugger)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 across/into/out of function calls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Evaluate variables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Variable Explorer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Stop and think about what’s happening and why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Typical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0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Live Debugger Demo: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7" y="1106620"/>
            <a:ext cx="2338519" cy="3743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2448603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is-I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Occam’s Razor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1739900"/>
            <a:ext cx="6096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2850" y="94387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triangle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04273" y="1033492"/>
            <a:ext cx="1229895" cy="1122947"/>
            <a:chOff x="895684" y="1550737"/>
            <a:chExt cx="1229895" cy="1122947"/>
          </a:xfrm>
        </p:grpSpPr>
        <p:sp>
          <p:nvSpPr>
            <p:cNvPr id="5" name="Isosceles Triangle 4"/>
            <p:cNvSpPr/>
            <p:nvPr/>
          </p:nvSpPr>
          <p:spPr>
            <a:xfrm>
              <a:off x="895684" y="1550737"/>
              <a:ext cx="1229895" cy="9892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497263" y="2406316"/>
              <a:ext cx="0" cy="26736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6316" y="1898316"/>
              <a:ext cx="240631" cy="17378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671053" y="1911684"/>
              <a:ext cx="267368" cy="17379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395418" y="1293818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Equilateral</a:t>
            </a:r>
            <a:r>
              <a:rPr lang="en-US" sz="2000" dirty="0"/>
              <a:t>: all three sides have the same 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95418" y="2590436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Isosceles</a:t>
            </a:r>
            <a:r>
              <a:rPr lang="en-US" sz="2000" dirty="0"/>
              <a:t>: exactly two  sides have the same length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5418" y="3742264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Scalene</a:t>
            </a:r>
            <a:r>
              <a:rPr lang="en-US" sz="2000" dirty="0"/>
              <a:t>: sides have the three different lengths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5418" y="4923590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Right</a:t>
            </a:r>
            <a:r>
              <a:rPr lang="en-US" sz="2000" dirty="0"/>
              <a:t>: 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4065" y="4814322"/>
            <a:ext cx="1537369" cy="1238280"/>
            <a:chOff x="735263" y="4411578"/>
            <a:chExt cx="1537369" cy="1238280"/>
          </a:xfrm>
        </p:grpSpPr>
        <p:sp>
          <p:nvSpPr>
            <p:cNvPr id="7" name="Right Triangle 6"/>
            <p:cNvSpPr/>
            <p:nvPr/>
          </p:nvSpPr>
          <p:spPr>
            <a:xfrm>
              <a:off x="1042737" y="4411578"/>
              <a:ext cx="1229895" cy="949158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9452" y="4523873"/>
              <a:ext cx="347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5263" y="4719052"/>
              <a:ext cx="213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0527" y="5280526"/>
              <a:ext cx="494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97873" y="2329751"/>
            <a:ext cx="968581" cy="1168522"/>
            <a:chOff x="947964" y="2606842"/>
            <a:chExt cx="771072" cy="93555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947964" y="2606842"/>
              <a:ext cx="428983" cy="83122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63579" y="2606842"/>
              <a:ext cx="341850" cy="83576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47964" y="3433536"/>
              <a:ext cx="771072" cy="45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315357" y="3343633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377043" y="3341819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460500" y="2961821"/>
              <a:ext cx="136072" cy="90715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093108" y="2966358"/>
              <a:ext cx="131535" cy="11792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H="1">
            <a:off x="454774" y="3820771"/>
            <a:ext cx="838318" cy="66687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93091" y="3820772"/>
            <a:ext cx="1500910" cy="66963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8274" y="4495954"/>
            <a:ext cx="23668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38592" y="4371462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316079" y="4369196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19684" y="3985927"/>
            <a:ext cx="122146" cy="16605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887315" y="399451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939887" y="396390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1396381" y="4371861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68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Divide and Conquer/Binary search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Minimize and isolate the code and data being debugged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New code is more likely to have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Try to get back to a working state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cases are always suspect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Beware of integration points with other modules and code authors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Check the easy things first, e.g. silly mistakes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Learn from your mistakes so you don’t make them again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Heuristics and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0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Goal is to isolate the problem to minimize the places the bug can be hiding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Remember, the bug may be in the code or the data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Cut the search space in half and try to isolate the problem to one half or the other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Divide and Conquer/Binary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921187" y="3687235"/>
            <a:ext cx="7229520" cy="2352588"/>
            <a:chOff x="997387" y="1536700"/>
            <a:chExt cx="7454900" cy="4540250"/>
          </a:xfrm>
        </p:grpSpPr>
        <p:sp>
          <p:nvSpPr>
            <p:cNvPr id="5" name="Oval 4"/>
            <p:cNvSpPr/>
            <p:nvPr/>
          </p:nvSpPr>
          <p:spPr>
            <a:xfrm>
              <a:off x="3918387" y="15367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43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9" idx="3"/>
              <a:endCxn id="11" idx="0"/>
            </p:cNvCxnSpPr>
            <p:nvPr/>
          </p:nvCxnSpPr>
          <p:spPr>
            <a:xfrm flipH="1">
              <a:off x="2667437" y="2089547"/>
              <a:ext cx="1345803" cy="45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9" idx="5"/>
            </p:cNvCxnSpPr>
            <p:nvPr/>
          </p:nvCxnSpPr>
          <p:spPr>
            <a:xfrm>
              <a:off x="4471234" y="2089547"/>
              <a:ext cx="1510903" cy="526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619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7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051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22" idx="3"/>
              <a:endCxn id="23" idx="0"/>
            </p:cNvCxnSpPr>
            <p:nvPr/>
          </p:nvCxnSpPr>
          <p:spPr>
            <a:xfrm flipH="1">
              <a:off x="1321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2" idx="5"/>
              <a:endCxn id="24" idx="0"/>
            </p:cNvCxnSpPr>
            <p:nvPr/>
          </p:nvCxnSpPr>
          <p:spPr>
            <a:xfrm>
              <a:off x="2172534" y="3988197"/>
              <a:ext cx="2028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22" idx="0"/>
            </p:cNvCxnSpPr>
            <p:nvPr/>
          </p:nvCxnSpPr>
          <p:spPr>
            <a:xfrm flipH="1">
              <a:off x="1943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96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940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53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34" idx="3"/>
              <a:endCxn id="35" idx="0"/>
            </p:cNvCxnSpPr>
            <p:nvPr/>
          </p:nvCxnSpPr>
          <p:spPr>
            <a:xfrm flipH="1">
              <a:off x="3264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4" idx="5"/>
              <a:endCxn id="36" idx="0"/>
            </p:cNvCxnSpPr>
            <p:nvPr/>
          </p:nvCxnSpPr>
          <p:spPr>
            <a:xfrm>
              <a:off x="3848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5086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4" idx="5"/>
            </p:cNvCxnSpPr>
            <p:nvPr/>
          </p:nvCxnSpPr>
          <p:spPr>
            <a:xfrm>
              <a:off x="2604334" y="5029597"/>
              <a:ext cx="2282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5"/>
              <a:endCxn id="34" idx="1"/>
            </p:cNvCxnSpPr>
            <p:nvPr/>
          </p:nvCxnSpPr>
          <p:spPr>
            <a:xfrm>
              <a:off x="2896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899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175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53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85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877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28534" y="3988197"/>
              <a:ext cx="380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5499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852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496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309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6820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404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5091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338134" y="5029597"/>
              <a:ext cx="265906" cy="4945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452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1342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6" idx="5"/>
            </p:cNvCxnSpPr>
            <p:nvPr/>
          </p:nvCxnSpPr>
          <p:spPr>
            <a:xfrm>
              <a:off x="4306134" y="5029597"/>
              <a:ext cx="1520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8045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62134" y="5029597"/>
              <a:ext cx="2663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17800" y="30226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210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1109645"/>
            <a:ext cx="8459962" cy="4511810"/>
          </a:xfrm>
        </p:spPr>
        <p:txBody>
          <a:bodyPr/>
          <a:lstStyle/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Guess a number between 1 and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18387" y="15367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10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43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5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0"/>
          </p:cNvCxnSpPr>
          <p:nvPr/>
        </p:nvCxnSpPr>
        <p:spPr>
          <a:xfrm flipH="1">
            <a:off x="2667437" y="2089547"/>
            <a:ext cx="1345803" cy="4504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5"/>
          </p:cNvCxnSpPr>
          <p:nvPr/>
        </p:nvCxnSpPr>
        <p:spPr>
          <a:xfrm>
            <a:off x="4471234" y="2089547"/>
            <a:ext cx="1510903" cy="526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619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97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51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9" idx="3"/>
            <a:endCxn id="20" idx="0"/>
          </p:cNvCxnSpPr>
          <p:nvPr/>
        </p:nvCxnSpPr>
        <p:spPr>
          <a:xfrm flipH="1">
            <a:off x="1321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5"/>
            <a:endCxn id="21" idx="0"/>
          </p:cNvCxnSpPr>
          <p:nvPr/>
        </p:nvCxnSpPr>
        <p:spPr>
          <a:xfrm>
            <a:off x="2172534" y="3988197"/>
            <a:ext cx="2028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9" idx="0"/>
          </p:cNvCxnSpPr>
          <p:nvPr/>
        </p:nvCxnSpPr>
        <p:spPr>
          <a:xfrm flipH="1">
            <a:off x="1943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296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940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53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1" idx="3"/>
            <a:endCxn id="32" idx="0"/>
          </p:cNvCxnSpPr>
          <p:nvPr/>
        </p:nvCxnSpPr>
        <p:spPr>
          <a:xfrm flipH="1">
            <a:off x="3264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5"/>
            <a:endCxn id="33" idx="0"/>
          </p:cNvCxnSpPr>
          <p:nvPr/>
        </p:nvCxnSpPr>
        <p:spPr>
          <a:xfrm>
            <a:off x="3848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086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stCxn id="21" idx="5"/>
            <a:endCxn id="53" idx="0"/>
          </p:cNvCxnSpPr>
          <p:nvPr/>
        </p:nvCxnSpPr>
        <p:spPr>
          <a:xfrm>
            <a:off x="2604334" y="5029597"/>
            <a:ext cx="2282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5"/>
            <a:endCxn id="31" idx="1"/>
          </p:cNvCxnSpPr>
          <p:nvPr/>
        </p:nvCxnSpPr>
        <p:spPr>
          <a:xfrm>
            <a:off x="2896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899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15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175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553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785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72" idx="3"/>
            <a:endCxn id="73" idx="0"/>
          </p:cNvCxnSpPr>
          <p:nvPr/>
        </p:nvCxnSpPr>
        <p:spPr>
          <a:xfrm flipH="1">
            <a:off x="4877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5"/>
            <a:endCxn id="74" idx="0"/>
          </p:cNvCxnSpPr>
          <p:nvPr/>
        </p:nvCxnSpPr>
        <p:spPr>
          <a:xfrm>
            <a:off x="5728534" y="3988197"/>
            <a:ext cx="380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3"/>
            <a:endCxn id="72" idx="0"/>
          </p:cNvCxnSpPr>
          <p:nvPr/>
        </p:nvCxnSpPr>
        <p:spPr>
          <a:xfrm flipH="1">
            <a:off x="5499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852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496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309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>
            <a:stCxn id="78" idx="3"/>
            <a:endCxn id="79" idx="0"/>
          </p:cNvCxnSpPr>
          <p:nvPr/>
        </p:nvCxnSpPr>
        <p:spPr>
          <a:xfrm flipH="1">
            <a:off x="6820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8" idx="5"/>
            <a:endCxn id="80" idx="0"/>
          </p:cNvCxnSpPr>
          <p:nvPr/>
        </p:nvCxnSpPr>
        <p:spPr>
          <a:xfrm>
            <a:off x="7404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65091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74" idx="5"/>
            <a:endCxn id="83" idx="1"/>
          </p:cNvCxnSpPr>
          <p:nvPr/>
        </p:nvCxnSpPr>
        <p:spPr>
          <a:xfrm>
            <a:off x="6338134" y="5029597"/>
            <a:ext cx="265906" cy="494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1" idx="5"/>
            <a:endCxn id="78" idx="1"/>
          </p:cNvCxnSpPr>
          <p:nvPr/>
        </p:nvCxnSpPr>
        <p:spPr>
          <a:xfrm>
            <a:off x="6452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41342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stCxn id="33" idx="5"/>
            <a:endCxn id="86" idx="0"/>
          </p:cNvCxnSpPr>
          <p:nvPr/>
        </p:nvCxnSpPr>
        <p:spPr>
          <a:xfrm>
            <a:off x="4306134" y="5029597"/>
            <a:ext cx="1520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8045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/>
          <p:cNvCxnSpPr>
            <a:stCxn id="80" idx="5"/>
            <a:endCxn id="93" idx="0"/>
          </p:cNvCxnSpPr>
          <p:nvPr/>
        </p:nvCxnSpPr>
        <p:spPr>
          <a:xfrm>
            <a:off x="7862134" y="5029597"/>
            <a:ext cx="2663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ular Callout 100"/>
          <p:cNvSpPr/>
          <p:nvPr/>
        </p:nvSpPr>
        <p:spPr>
          <a:xfrm>
            <a:off x="5023287" y="1244600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103" name="Rounded Rectangular Callout 102"/>
          <p:cNvSpPr/>
          <p:nvPr/>
        </p:nvSpPr>
        <p:spPr>
          <a:xfrm>
            <a:off x="3550087" y="2527300"/>
            <a:ext cx="1854200" cy="711200"/>
          </a:xfrm>
          <a:prstGeom prst="wedgeRoundRectCallout">
            <a:avLst>
              <a:gd name="adj1" fmla="val 64783"/>
              <a:gd name="adj2" fmla="val -499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branch based on “too high” or    “too low”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7087371" y="2199105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5792" y="2185736"/>
            <a:ext cx="1854200" cy="711200"/>
          </a:xfrm>
          <a:prstGeom prst="wedgeRoundRectCallout">
            <a:avLst>
              <a:gd name="adj1" fmla="val 68532"/>
              <a:gd name="adj2" fmla="val 361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</p:spTree>
    <p:extLst>
      <p:ext uri="{BB962C8B-B14F-4D97-AF65-F5344CB8AC3E}">
        <p14:creationId xmlns:p14="http://schemas.microsoft.com/office/powerpoint/2010/main" val="130240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98900" y="1308100"/>
            <a:ext cx="3556000" cy="4457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9913" y="1727935"/>
            <a:ext cx="3486587" cy="31067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Isolate the problem to half of the problem space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space we need to search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Cut the search in half, test, repeat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696200" y="1270000"/>
            <a:ext cx="0" cy="4508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50200" y="3492500"/>
            <a:ext cx="25400" cy="22733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29600" y="3479800"/>
            <a:ext cx="0" cy="1143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4038600"/>
            <a:ext cx="25400" cy="5969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37600" y="4038600"/>
            <a:ext cx="0" cy="254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99256" y="4035424"/>
            <a:ext cx="3556000" cy="282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98900" y="4622800"/>
            <a:ext cx="35560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900" y="3479800"/>
            <a:ext cx="3556000" cy="546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98900" y="4317999"/>
            <a:ext cx="3556000" cy="30480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17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sz="2000" i="1" dirty="0">
                <a:latin typeface="Courier New"/>
                <a:cs typeface="Courier New"/>
              </a:rPr>
              <a:t>a, b, </a:t>
            </a:r>
            <a:r>
              <a:rPr lang="en-US" sz="2000" dirty="0">
                <a:latin typeface="Courier New"/>
                <a:cs typeface="Courier New"/>
              </a:rPr>
              <a:t>c</a:t>
            </a:r>
            <a:r>
              <a:rPr lang="en-US" sz="2400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</a:t>
            </a:r>
            <a:r>
              <a:rPr lang="en-US" sz="2400">
                <a:latin typeface="Gill Sans MT"/>
                <a:cs typeface="Gill Sans MT"/>
              </a:rPr>
              <a:t>is it </a:t>
            </a:r>
            <a:r>
              <a:rPr lang="en-US" sz="2400" dirty="0">
                <a:latin typeface="Gill Sans MT"/>
                <a:cs typeface="Gill Sans MT"/>
              </a:rPr>
              <a:t>a right triangle as well.”</a:t>
            </a:r>
          </a:p>
          <a:p>
            <a:endParaRPr lang="en-US" sz="2400" dirty="0"/>
          </a:p>
          <a:p>
            <a:r>
              <a:rPr lang="en-US" sz="2400" dirty="0">
                <a:latin typeface="Gill Sans MT"/>
                <a:cs typeface="Gill Sans MT"/>
              </a:rPr>
              <a:t>Are these good requirements?</a:t>
            </a:r>
          </a:p>
          <a:p>
            <a:r>
              <a:rPr lang="en-US" sz="2400" dirty="0">
                <a:latin typeface="Gill Sans MT"/>
                <a:cs typeface="Gill Sans MT"/>
              </a:rPr>
              <a:t>Are they complete?</a:t>
            </a:r>
          </a:p>
          <a:p>
            <a:r>
              <a:rPr lang="en-US" sz="2400" dirty="0">
                <a:latin typeface="Gill Sans MT"/>
                <a:cs typeface="Gill Sans MT"/>
              </a:rPr>
              <a:t>What’s missing from the requirements?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1197"/>
            <a:ext cx="8388119" cy="2324703"/>
          </a:xfrm>
        </p:spPr>
        <p:txBody>
          <a:bodyPr/>
          <a:lstStyle/>
          <a:p>
            <a:r>
              <a:rPr lang="en-US" sz="2000" dirty="0"/>
              <a:t>“</a:t>
            </a:r>
            <a:r>
              <a:rPr lang="en-US" sz="2000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i="1" dirty="0">
                <a:latin typeface="Courier New"/>
                <a:cs typeface="Courier New"/>
              </a:rPr>
              <a:t>a, b,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sz="2000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is is a right triangle as well.”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Define the return values – important for code reuse with APIs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Define boundary conditions: min/max values, e.g. &gt; 0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Resolve precedence ambiguity with right vs. scalene triangles</a:t>
            </a:r>
          </a:p>
          <a:p>
            <a:pPr marL="285750"/>
            <a:r>
              <a:rPr lang="en-US" sz="2000" dirty="0">
                <a:latin typeface="Gill Sans MT"/>
                <a:cs typeface="Gill Sans MT"/>
              </a:rPr>
              <a:t> Every right triangle is also a scalene triangle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Include definition of a valid triangle: </a:t>
            </a:r>
          </a:p>
          <a:p>
            <a:pPr marL="285750"/>
            <a:r>
              <a:rPr lang="en-US" sz="2000" dirty="0">
                <a:latin typeface="Gill Sans MT"/>
                <a:cs typeface="Gill Sans MT"/>
              </a:rPr>
              <a:t> Sum of any two sides &lt; third side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The sides may be specified in any order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Gill Sans MT"/>
                <a:cs typeface="Gill Sans MT"/>
              </a:rPr>
              <a:t>Don’t assume </a:t>
            </a:r>
            <a:r>
              <a:rPr lang="en-US" sz="1800" i="1" dirty="0">
                <a:latin typeface="Gill Sans MT"/>
                <a:cs typeface="Gill Sans MT"/>
              </a:rPr>
              <a:t>side, side, hypotenuse </a:t>
            </a:r>
            <a:r>
              <a:rPr lang="en-US" sz="1800" dirty="0">
                <a:latin typeface="Gill Sans MT"/>
                <a:cs typeface="Gill Sans MT"/>
              </a:rPr>
              <a:t>order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Other improvements?</a:t>
            </a:r>
            <a:endParaRPr lang="en-US" sz="1600" dirty="0">
              <a:latin typeface="Gill Sans MT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the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61263" y="4558632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61242" y="4563980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3474" y="4879474"/>
            <a:ext cx="1818105" cy="13368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68210" y="4157580"/>
            <a:ext cx="2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084" y="4157579"/>
            <a:ext cx="38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2693" y="4545263"/>
            <a:ext cx="41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208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39415" y="1400631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What kinds of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many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do we know when we’ve adequately tested the function?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936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are we done testing?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90" y="3929884"/>
            <a:ext cx="3344943" cy="12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127300</TotalTime>
  <Words>3431</Words>
  <Application>Microsoft Macintosh PowerPoint</Application>
  <PresentationFormat>On-screen Show (4:3)</PresentationFormat>
  <Paragraphs>860</Paragraphs>
  <Slides>64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Test Driven Development </vt:lpstr>
      <vt:lpstr>Software testing</vt:lpstr>
      <vt:lpstr>Testing triangle classification</vt:lpstr>
      <vt:lpstr>Requirements</vt:lpstr>
      <vt:lpstr>Test the Requirements</vt:lpstr>
      <vt:lpstr>When are we done testing?</vt:lpstr>
      <vt:lpstr>Testing Strategies</vt:lpstr>
      <vt:lpstr>What should we test?</vt:lpstr>
      <vt:lpstr>Boundary conditions</vt:lpstr>
      <vt:lpstr>Equivalence classes</vt:lpstr>
      <vt:lpstr>Equivalence classes</vt:lpstr>
      <vt:lpstr>Boundary conditions for classify_triangle</vt:lpstr>
      <vt:lpstr>Equivalence classes for classify_triangle</vt:lpstr>
      <vt:lpstr>Test cases for classify_triangle</vt:lpstr>
      <vt:lpstr>How to implement and run the tests?</vt:lpstr>
      <vt:lpstr>Unittest Overview</vt:lpstr>
      <vt:lpstr>Simple Unittest recipe</vt:lpstr>
      <vt:lpstr>Unittest Assert Methods</vt:lpstr>
      <vt:lpstr>BuggyTriangle Code</vt:lpstr>
      <vt:lpstr>BuggyTriangle Test Code</vt:lpstr>
      <vt:lpstr>BuggyTriangle test output</vt:lpstr>
      <vt:lpstr>PowerPoint Presentation</vt:lpstr>
      <vt:lpstr>Comparing floats</vt:lpstr>
      <vt:lpstr>Testing Exceptions with unittest</vt:lpstr>
      <vt:lpstr>Testing Exceptions with unittest</vt:lpstr>
      <vt:lpstr>PowerPoint Presentation</vt:lpstr>
      <vt:lpstr>Writing test cases </vt:lpstr>
      <vt:lpstr>What can go wrong?</vt:lpstr>
      <vt:lpstr>Test boundary conditions: abs(n)</vt:lpstr>
      <vt:lpstr>Test boundary conditions: abs(n)</vt:lpstr>
      <vt:lpstr>Testing Strategies</vt:lpstr>
      <vt:lpstr>Are we done yet??</vt:lpstr>
      <vt:lpstr>Source file structure</vt:lpstr>
      <vt:lpstr>PowerPoint Presentation</vt:lpstr>
      <vt:lpstr>Debugging</vt:lpstr>
      <vt:lpstr>Just for fun</vt:lpstr>
      <vt:lpstr>Debugging is hard</vt:lpstr>
      <vt:lpstr>The first (but not the last) bug</vt:lpstr>
      <vt:lpstr>Test boundary conditions: abs(n)</vt:lpstr>
      <vt:lpstr>3 Steps to debugging</vt:lpstr>
      <vt:lpstr>Debugging techniques</vt:lpstr>
      <vt:lpstr>Debugging: Read the code</vt:lpstr>
      <vt:lpstr>Debugging: Add print statements</vt:lpstr>
      <vt:lpstr>Fixing the problem</vt:lpstr>
      <vt:lpstr>Verify our change</vt:lpstr>
      <vt:lpstr>Debugging tools: Static code analysis</vt:lpstr>
      <vt:lpstr>Debugging tools: Debuggers</vt:lpstr>
      <vt:lpstr>Debugging tools: VS Code</vt:lpstr>
      <vt:lpstr>Debugging tools: VS Code</vt:lpstr>
      <vt:lpstr>Debugging tools: Code warnings</vt:lpstr>
      <vt:lpstr>Debugging tools: VS Code</vt:lpstr>
      <vt:lpstr>Debugging Commands</vt:lpstr>
      <vt:lpstr>Debugging Commands</vt:lpstr>
      <vt:lpstr>Debugging: Typical session</vt:lpstr>
      <vt:lpstr>Live Debugger Demo: VS Code</vt:lpstr>
      <vt:lpstr>Occam’s Razor for debugging</vt:lpstr>
      <vt:lpstr>Debugging Heuristics and Strategies</vt:lpstr>
      <vt:lpstr>Divide and Conquer/Binary Search</vt:lpstr>
      <vt:lpstr>Guess a number between 1 and 20</vt:lpstr>
      <vt:lpstr>Cut the search in half, test, repeat…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1812</cp:revision>
  <cp:lastPrinted>2014-07-29T20:42:09Z</cp:lastPrinted>
  <dcterms:created xsi:type="dcterms:W3CDTF">2013-11-01T14:42:31Z</dcterms:created>
  <dcterms:modified xsi:type="dcterms:W3CDTF">2020-02-06T12:25:40Z</dcterms:modified>
</cp:coreProperties>
</file>